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8866"/>
    <a:srgbClr val="DEC9B4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6" d="100"/>
          <a:sy n="46" d="100"/>
        </p:scale>
        <p:origin x="-5" y="10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C3B64-E2B8-4F70-BEF8-C0DA34BBD4A7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1484A-D07C-4794-86AF-105F0C5C9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59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BBDD-5AD4-C5BF-83C1-DEE3DE3DD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9A9517-97E1-F411-8394-C361A7832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16DC3-8940-6338-983E-A75EB3B3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BB517-28E9-AA12-6A35-1481572D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EE870-8EA6-7230-4345-AB94E7E1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6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5D54-00CA-F8E1-E8CF-FE5AA6AE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6962A-6C9C-0FA0-ADB8-9AD82A6A0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F0DAA-039C-279B-1FFF-7A7C1599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F2950-398E-D8ED-95C4-BC37B164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265D4-A8A6-D3FA-983B-0921A760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9B8D-147C-1D18-F707-C5CD4152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F70AC-181F-6727-EB7F-BCA5E8D65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655EA-060D-D78A-0D34-8635FCFA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1D10F-1B8E-D9E5-60A6-5532C4B4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DFB17-A643-66F0-B270-E9FA999B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1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6A66-82A5-094B-1A01-DC051EC0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1D659-754E-2853-C708-04E3D7397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B416F-2388-8CE6-2E36-8AFFD345A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AEBE3-155D-0AFC-9088-01C7AA7C1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69B83-C081-3A16-2E3F-B75B5F439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50515-8795-EF17-9457-19B3CDB8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25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280D-6A56-FDA5-F7A7-032DF1D90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B2BDD-92A0-72C3-C3D4-01FA91EC3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0266E-B617-EA2F-BA91-6288C0CF1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14526-3C7F-AFCB-7263-0B59D4C2C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BFA60-4A5C-E12C-EB46-A237A65943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E4CE11-85A4-BA8C-4538-C6C9848F6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52DEDC-8D6C-2402-DBF1-7D6F5F75D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11D899-23A9-176C-6E21-DEDFA34E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233C-6EF6-7197-D176-F1F2B787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1338C-B039-541B-BA45-D2259877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CAD7D5-8EE4-54A4-7B8E-48FDDC2E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8835A-E1F8-5635-6D31-FE53A801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5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E38C03-1CC6-BABD-49A8-7745D5A8A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4385B-FF7A-AFDE-18BA-79085542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E21-6A59-1AB9-15CF-E76E34E6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11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E62A-740F-EB2A-0896-28833FE0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4CE87-A0F4-350B-FCD6-856827741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D4FDE-A1EB-71AB-1396-2AEF13C33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67FBE-C2EE-DD04-D7C2-20E0D313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5F3DD-9758-AC5D-B56F-85B9A529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DA5A6-42FA-E598-1CA6-7262720C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5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1F7-EA25-D843-3D3A-7EFA8DB8B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0D87ED-DA9D-43AC-98A0-C6E85D68F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EDA22-7E48-FD61-6AFB-51A23A684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AE9BD-649D-36A9-9608-9552CFF0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F8B8D0-0838-1389-6A4C-9526D199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E9F3E-C717-3A19-90FC-B2C12D44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2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D74D-C8C5-EBA7-97CE-13DDA4EB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3D91F-2299-50F6-BACA-6D2A88081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7379A-56CF-34AC-BEDC-FD855D90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1FD13-4B92-C43D-98CA-4F535487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91B9E-8C2D-F4D4-E35A-20C3141D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77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C6FEEC-EAA2-0903-9F0C-2E848CDCE5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D328E-4E1C-F0FE-8212-1204FFC96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09979-0252-C40E-FB30-721910D37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E43F-7E7A-5539-A76A-B6387F8F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9456C-A443-B2D6-3755-DE3DD252F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9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616F76-EF71-253E-E31E-75A2AA671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CEC25-9BDB-C86F-47A6-BD818FFB5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01180-EBB0-9BE7-8948-93C8ED733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40B98-6069-4D08-A4AF-6F6CF92B32F0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11886-EAF8-92E3-CF6B-49F50493A1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65D28-D30E-D90A-0674-55037B01B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48FF6-A1AF-4947-8FAA-E2C5EFE90E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55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D5A61-BB1C-4D3A-0AAA-62A4A7F38E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6CC6F-DB98-7216-7192-7B99539EED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90BF9-3C21-A0C7-5390-B5136A94A8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r="448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872224-F033-821E-BF25-C6CB7BD89F8C}"/>
              </a:ext>
            </a:extLst>
          </p:cNvPr>
          <p:cNvSpPr txBox="1"/>
          <p:nvPr/>
        </p:nvSpPr>
        <p:spPr>
          <a:xfrm>
            <a:off x="8168640" y="1057136"/>
            <a:ext cx="3733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y-AM" sz="6000" b="1" dirty="0">
                <a:solidFill>
                  <a:srgbClr val="DEC9B4"/>
                </a:solidFill>
                <a:latin typeface="AK Times" panose="02020603050405020304" pitchFamily="18" charset="0"/>
                <a:cs typeface="AK Times" panose="02020603050405020304" pitchFamily="18" charset="0"/>
              </a:rPr>
              <a:t>Մեսրոպ Մաշտոց</a:t>
            </a:r>
          </a:p>
          <a:p>
            <a:pPr algn="ctr"/>
            <a:r>
              <a:rPr lang="hy-AM" sz="6000" b="1" dirty="0">
                <a:solidFill>
                  <a:srgbClr val="DEC9B4"/>
                </a:solidFill>
                <a:latin typeface="AK Times" panose="02020603050405020304" pitchFamily="18" charset="0"/>
                <a:cs typeface="AK Times" panose="02020603050405020304" pitchFamily="18" charset="0"/>
              </a:rPr>
              <a:t>և</a:t>
            </a:r>
          </a:p>
          <a:p>
            <a:pPr algn="ctr"/>
            <a:r>
              <a:rPr lang="hy-AM" sz="6000" b="1" dirty="0">
                <a:solidFill>
                  <a:srgbClr val="DEC9B4"/>
                </a:solidFill>
                <a:latin typeface="AK Times" panose="02020603050405020304" pitchFamily="18" charset="0"/>
                <a:cs typeface="AK Times" panose="02020603050405020304" pitchFamily="18" charset="0"/>
              </a:rPr>
              <a:t>Հայ գրերի գյուտը</a:t>
            </a:r>
            <a:endParaRPr lang="ru-RU" sz="6000" b="1" dirty="0">
              <a:solidFill>
                <a:srgbClr val="DEC9B4"/>
              </a:solidFill>
              <a:latin typeface="AK Times" panose="02020603050405020304" pitchFamily="18" charset="0"/>
              <a:cs typeface="AK 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4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DA04031-B560-6E14-C78A-D65D49999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E00DC6-24E7-36DE-633A-A8866E4A0E07}"/>
              </a:ext>
            </a:extLst>
          </p:cNvPr>
          <p:cNvSpPr/>
          <p:nvPr/>
        </p:nvSpPr>
        <p:spPr>
          <a:xfrm>
            <a:off x="6949440" y="604561"/>
            <a:ext cx="4343400" cy="1341120"/>
          </a:xfrm>
          <a:prstGeom prst="rect">
            <a:avLst/>
          </a:prstGeom>
          <a:solidFill>
            <a:srgbClr val="A288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BDF0-DD8B-0315-9B86-8B265221B3B7}"/>
              </a:ext>
            </a:extLst>
          </p:cNvPr>
          <p:cNvSpPr/>
          <p:nvPr/>
        </p:nvSpPr>
        <p:spPr>
          <a:xfrm>
            <a:off x="655320" y="1752600"/>
            <a:ext cx="5074920" cy="2499360"/>
          </a:xfrm>
          <a:prstGeom prst="rect">
            <a:avLst/>
          </a:prstGeom>
          <a:solidFill>
            <a:srgbClr val="A288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03331-C0EC-5CFB-F54C-1BE8175D67EA}"/>
              </a:ext>
            </a:extLst>
          </p:cNvPr>
          <p:cNvSpPr/>
          <p:nvPr/>
        </p:nvSpPr>
        <p:spPr>
          <a:xfrm>
            <a:off x="7086600" y="3829071"/>
            <a:ext cx="4343400" cy="2499359"/>
          </a:xfrm>
          <a:prstGeom prst="rect">
            <a:avLst/>
          </a:prstGeom>
          <a:solidFill>
            <a:srgbClr val="A288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A6BE2C-1E15-4A8B-80ED-7DE54115F865}"/>
              </a:ext>
            </a:extLst>
          </p:cNvPr>
          <p:cNvSpPr txBox="1"/>
          <p:nvPr/>
        </p:nvSpPr>
        <p:spPr>
          <a:xfrm>
            <a:off x="7025640" y="813456"/>
            <a:ext cx="4069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dirty="0">
                <a:solidFill>
                  <a:schemeClr val="bg1"/>
                </a:solidFill>
              </a:rPr>
              <a:t> </a:t>
            </a:r>
            <a:r>
              <a:rPr lang="hy-AM" b="1" dirty="0">
                <a:solidFill>
                  <a:schemeClr val="bg1"/>
                </a:solidFill>
              </a:rPr>
              <a:t>Հայկական բարձրավանդակում հայերն ապրում են դարեր շարունակ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706EF-7729-5C15-C535-2A72B6A2B935}"/>
              </a:ext>
            </a:extLst>
          </p:cNvPr>
          <p:cNvSpPr txBox="1"/>
          <p:nvPr/>
        </p:nvSpPr>
        <p:spPr>
          <a:xfrm>
            <a:off x="800100" y="2006641"/>
            <a:ext cx="4785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b="1" dirty="0">
                <a:solidFill>
                  <a:schemeClr val="bg1"/>
                </a:solidFill>
              </a:rPr>
              <a:t>Այդ ընթացքում նա ստեղծել է իր պետական կազմավորումները և արքայատոհմերը՝ Վանի թագավորությունից մինչև Երվանդյաններ, Արտաշեսյաններ, Արշակունիներ, Բագրատունիներ և Արծրունիներ։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AFDCE9-1459-77AF-1667-811B77A0FF84}"/>
              </a:ext>
            </a:extLst>
          </p:cNvPr>
          <p:cNvSpPr txBox="1"/>
          <p:nvPr/>
        </p:nvSpPr>
        <p:spPr>
          <a:xfrm>
            <a:off x="7208520" y="4037966"/>
            <a:ext cx="4084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b="1" dirty="0">
                <a:solidFill>
                  <a:schemeClr val="bg1"/>
                </a:solidFill>
              </a:rPr>
              <a:t>Այս ընթացքում հայ ժողովուրդը ստեղծել է նաև իր քաղաքակրթությունը և ձևավորվել է հայոց լեզուն՝ հնդեվրոպական լեզվաընտանիքին պատկանող ինքնուրույն լեզուներից մեկը։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1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DD376-7C6C-CAA8-CE29-00785299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804A0-26C0-2CFE-1912-C77CEEAE5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3193A5-0404-4F2E-4999-099F38872563}"/>
              </a:ext>
            </a:extLst>
          </p:cNvPr>
          <p:cNvSpPr/>
          <p:nvPr/>
        </p:nvSpPr>
        <p:spPr>
          <a:xfrm>
            <a:off x="381000" y="365125"/>
            <a:ext cx="11430000" cy="6127750"/>
          </a:xfrm>
          <a:prstGeom prst="rect">
            <a:avLst/>
          </a:prstGeom>
          <a:solidFill>
            <a:srgbClr val="A288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48F0C-BCA7-F013-A197-47E8F253AA5C}"/>
              </a:ext>
            </a:extLst>
          </p:cNvPr>
          <p:cNvSpPr txBox="1"/>
          <p:nvPr/>
        </p:nvSpPr>
        <p:spPr>
          <a:xfrm>
            <a:off x="1036320" y="1133060"/>
            <a:ext cx="6918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2000" b="1" dirty="0">
                <a:solidFill>
                  <a:schemeClr val="bg1"/>
                </a:solidFill>
              </a:rPr>
              <a:t>Չորրորդ դարի վերջին հայ գրերի ստեղծումը դարձավ պետական անհրաժեշտություն։ Հայ եկեղեցու դիրքի ամրապնդման ու ինքնուրույնությունը պահանջում էին հոգևոր սպասարկումը կատարել ազգային լեզվով։</a:t>
            </a:r>
          </a:p>
        </p:txBody>
      </p:sp>
      <p:pic>
        <p:nvPicPr>
          <p:cNvPr id="1026" name="Picture 2" descr="Հայաստան եկեղեցին ժայռի մեջ: Գառնի և Գեղարդ. Հայաստան. Գեղարդի վանքի  պատմությունը Հայաստանում">
            <a:extLst>
              <a:ext uri="{FF2B5EF4-FFF2-40B4-BE49-F238E27FC236}">
                <a16:creationId xmlns:a16="http://schemas.microsoft.com/office/drawing/2014/main" id="{A6CDB172-D9D6-1ED1-2A5E-CEF59910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466" y="703201"/>
            <a:ext cx="3600334" cy="239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DF4EE9-2A4F-765A-A34E-D2C3C9F370C6}"/>
              </a:ext>
            </a:extLst>
          </p:cNvPr>
          <p:cNvSpPr txBox="1"/>
          <p:nvPr/>
        </p:nvSpPr>
        <p:spPr>
          <a:xfrm>
            <a:off x="1150620" y="3429000"/>
            <a:ext cx="989076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387</a:t>
            </a:r>
            <a:r>
              <a:rPr lang="hy-AM" sz="2000" b="1" dirty="0">
                <a:solidFill>
                  <a:schemeClr val="bg1"/>
                </a:solidFill>
              </a:rPr>
              <a:t>թ – ին Հայաստանը բաժանվեց Հռոմի և Պարսկաստանի միջև, իսկ </a:t>
            </a:r>
            <a:r>
              <a:rPr lang="en-US" sz="2000" b="1" dirty="0">
                <a:solidFill>
                  <a:schemeClr val="bg1"/>
                </a:solidFill>
              </a:rPr>
              <a:t>428</a:t>
            </a:r>
            <a:r>
              <a:rPr lang="hy-AM" sz="2000" b="1" dirty="0">
                <a:solidFill>
                  <a:schemeClr val="bg1"/>
                </a:solidFill>
              </a:rPr>
              <a:t> – ին վերացավ հայոց թագավորությունը։ Պատմական այս իրավիճակում և անհրաժեշտությամբ զգացվեց հայերեն գրեր և գրերով ստեղծված գրականություն ունենալու պահանջը։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2000" b="1" dirty="0">
                <a:solidFill>
                  <a:schemeClr val="bg1"/>
                </a:solidFill>
              </a:rPr>
              <a:t>Այդ պատասխանատու գործը նրանք վստահում են ժամանակի ամենազարգացած մարդկանցից մեկին՝ Մեսրոպ Մաշտոցին։</a:t>
            </a:r>
            <a:endParaRPr lang="ru-RU" sz="20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44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6AA2EA-BDFE-527B-8666-4F8928024A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288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FC6EF-850D-4E82-DA87-D8B24A97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5E13A-7D17-ED95-7F1B-3D3B227D1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64BBA6-AE27-6AF3-E85C-DACFF3F78494}"/>
              </a:ext>
            </a:extLst>
          </p:cNvPr>
          <p:cNvSpPr/>
          <p:nvPr/>
        </p:nvSpPr>
        <p:spPr>
          <a:xfrm>
            <a:off x="399011" y="365125"/>
            <a:ext cx="11405062" cy="6127750"/>
          </a:xfrm>
          <a:prstGeom prst="rect">
            <a:avLst/>
          </a:prstGeom>
          <a:solidFill>
            <a:srgbClr val="DEC9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F0385-41A1-57B2-6A71-52E44B4D4917}"/>
              </a:ext>
            </a:extLst>
          </p:cNvPr>
          <p:cNvSpPr txBox="1"/>
          <p:nvPr/>
        </p:nvSpPr>
        <p:spPr>
          <a:xfrm>
            <a:off x="838200" y="581234"/>
            <a:ext cx="8222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4000" b="1" i="1" dirty="0">
                <a:solidFill>
                  <a:schemeClr val="bg1"/>
                </a:solidFill>
              </a:rPr>
              <a:t>Մեսրոպ Մաշտոց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3F350-9427-5CF3-E2BF-F8627301D2DC}"/>
              </a:ext>
            </a:extLst>
          </p:cNvPr>
          <p:cNvSpPr txBox="1"/>
          <p:nvPr/>
        </p:nvSpPr>
        <p:spPr>
          <a:xfrm>
            <a:off x="605443" y="1654245"/>
            <a:ext cx="1119863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1900" b="1" dirty="0">
                <a:solidFill>
                  <a:schemeClr val="bg1"/>
                </a:solidFill>
              </a:rPr>
              <a:t>Մաշտոցի կյանքի ու գործունեության մասին գրել է նրա աշակերտ Կորյունը, Մովսես Խորենացին և Ղազար Փարափեցին։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19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1900" b="1" dirty="0">
                <a:solidFill>
                  <a:schemeClr val="bg1"/>
                </a:solidFill>
              </a:rPr>
              <a:t>Մեսրոպ Մաշտոցը ծնվել է </a:t>
            </a:r>
            <a:r>
              <a:rPr lang="en-US" sz="1900" b="1" dirty="0">
                <a:solidFill>
                  <a:schemeClr val="bg1"/>
                </a:solidFill>
              </a:rPr>
              <a:t>362</a:t>
            </a:r>
            <a:r>
              <a:rPr lang="hy-AM" sz="1900" b="1" dirty="0">
                <a:solidFill>
                  <a:schemeClr val="bg1"/>
                </a:solidFill>
              </a:rPr>
              <a:t>թ – ին Տարոն գավառի Հացեկաց գյուղում։ Նրա հոր անունը Վարդան էր։ Ենթադրվում է, որ Մաշտոցը ծագումով եղել է ազնվական։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19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1900" b="1" dirty="0">
                <a:solidFill>
                  <a:schemeClr val="bg1"/>
                </a:solidFill>
              </a:rPr>
              <a:t>Նա կրթությունն ստացել է նախ Տարոնում, ապա Անտիոքում և վերջապես Էջմիածնում՝ Ներսես Մեծ վեհաթառի մոտ։ Տիրապետել է հունարենին, ասորերենին և պարսկերենին։ Վաղարշապատ մայրաքաղաքում ծառայության է մտել հայոց Արշակունի թագավորի պալատում։ Եղել է դիվանատան քարտուղար« զինվորական աստիճանավոր։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19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1900" b="1" dirty="0">
                <a:solidFill>
                  <a:schemeClr val="bg1"/>
                </a:solidFill>
              </a:rPr>
              <a:t>Հետո Մաշտոցը խորանում է քրիստոնեական հավատի մեջ և սկսում է ուսումնասիրել «Աստվածաշունչը»։ Այդ հարցով նա դիմում է Սահակ Պարթևին։ Նրանք միասին հղանում են հայ ժովովրդի համար այբուբեն ստեղծելու գաղափարը։ Նրանք հավաքում են գումար և նաև պատմում են նպատակների մասին հայոց Վռամշապուհ արքային։</a:t>
            </a:r>
            <a:endParaRPr lang="ru-RU" sz="1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9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9F4F9-3C23-75EB-96C3-6F90B9DE8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4F0D-E92A-C18C-847B-8BCD4D758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7F2641-C973-B4EC-811A-2A25C9FBB6AD}"/>
              </a:ext>
            </a:extLst>
          </p:cNvPr>
          <p:cNvSpPr/>
          <p:nvPr/>
        </p:nvSpPr>
        <p:spPr>
          <a:xfrm>
            <a:off x="216130" y="245011"/>
            <a:ext cx="11759739" cy="6247864"/>
          </a:xfrm>
          <a:prstGeom prst="rect">
            <a:avLst/>
          </a:prstGeom>
          <a:solidFill>
            <a:srgbClr val="DEC9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9CFC6F0D-8B45-4EC2-6529-259B3D8E40DC}"/>
              </a:ext>
            </a:extLst>
          </p:cNvPr>
          <p:cNvSpPr/>
          <p:nvPr/>
        </p:nvSpPr>
        <p:spPr>
          <a:xfrm>
            <a:off x="6899564" y="365125"/>
            <a:ext cx="4721628" cy="3691486"/>
          </a:xfrm>
          <a:prstGeom prst="horizontalScroll">
            <a:avLst/>
          </a:prstGeom>
          <a:solidFill>
            <a:srgbClr val="A288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84CA2-6DA8-867F-CBE0-435F71B3AA7F}"/>
              </a:ext>
            </a:extLst>
          </p:cNvPr>
          <p:cNvSpPr txBox="1"/>
          <p:nvPr/>
        </p:nvSpPr>
        <p:spPr>
          <a:xfrm>
            <a:off x="216130" y="612844"/>
            <a:ext cx="66834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2000" b="1" dirty="0">
                <a:solidFill>
                  <a:schemeClr val="bg1"/>
                </a:solidFill>
              </a:rPr>
              <a:t>Այսպես Մաշտոցը ստեղծեց այբուբենը, ինչպես Կորյունն է ասում, նա ստեղծեց այբուբենը իր մահից </a:t>
            </a:r>
            <a:r>
              <a:rPr lang="en-US" sz="2000" b="1" dirty="0">
                <a:solidFill>
                  <a:schemeClr val="bg1"/>
                </a:solidFill>
              </a:rPr>
              <a:t>35 </a:t>
            </a:r>
            <a:r>
              <a:rPr lang="hy-AM" sz="2000" b="1" dirty="0">
                <a:solidFill>
                  <a:schemeClr val="bg1"/>
                </a:solidFill>
              </a:rPr>
              <a:t>տարի առաջ, այսինքն </a:t>
            </a:r>
            <a:r>
              <a:rPr lang="en-US" sz="2000" b="1" dirty="0">
                <a:solidFill>
                  <a:schemeClr val="bg1"/>
                </a:solidFill>
              </a:rPr>
              <a:t>405</a:t>
            </a:r>
            <a:r>
              <a:rPr lang="hy-AM" sz="2000" b="1" dirty="0">
                <a:solidFill>
                  <a:schemeClr val="bg1"/>
                </a:solidFill>
              </a:rPr>
              <a:t>թ – ին։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2000" b="1" dirty="0">
                <a:solidFill>
                  <a:schemeClr val="bg1"/>
                </a:solidFill>
              </a:rPr>
              <a:t>Գրերը ստեղծելուց հետո նա դրանք նշանակեց՝ գծեց-գծագրեց, տառանշանի վերածեց, անուն դրեց՝ Այբ, Բեն, Գիմ և այլն։ Տառերը ստեղծելուց անմիջապես հետո աշակերտների հետ նա սկսում է թարգմանել «Աստվածաշունչ»-ը։ Նախ թարգմանում է Սողոմոնի առակները և այլն։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y-AM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y-AM" sz="2000" b="1" dirty="0">
                <a:solidFill>
                  <a:schemeClr val="bg1"/>
                </a:solidFill>
              </a:rPr>
              <a:t>Նա սկսեց կրթական գործը։ Մաշտոցի աշակերտներից էին Կորյունը, Մովսես Խորենացին, Եղիշեն, Դավիթ Անհաղթը, Ղազար Փարփեցին և շատ ուրիշներ։ Հայոց լեզվով Մաշտոցը նաև քարոզչություն է անում ժողովրդի մեջ՝ դուրս մղելով օտար և անհասկանալի լեզուները։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8BBCE9-4775-A87B-40F4-E0865434B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977" y="989764"/>
            <a:ext cx="3615823" cy="244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61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67</TotalTime>
  <Words>383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AK Times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Samson Khachatryan</dc:creator>
  <cp:lastModifiedBy>Samson Khachatryan</cp:lastModifiedBy>
  <cp:revision>1</cp:revision>
  <dcterms:created xsi:type="dcterms:W3CDTF">2022-09-19T18:08:41Z</dcterms:created>
  <dcterms:modified xsi:type="dcterms:W3CDTF">2022-09-19T19:16:06Z</dcterms:modified>
</cp:coreProperties>
</file>